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92"/>
  </p:notesMasterIdLst>
  <p:handoutMasterIdLst>
    <p:handoutMasterId r:id="rId93"/>
  </p:handoutMasterIdLst>
  <p:sldIdLst>
    <p:sldId id="267" r:id="rId3"/>
    <p:sldId id="270" r:id="rId4"/>
    <p:sldId id="282" r:id="rId5"/>
    <p:sldId id="284" r:id="rId6"/>
    <p:sldId id="285" r:id="rId7"/>
    <p:sldId id="288" r:id="rId8"/>
    <p:sldId id="287" r:id="rId9"/>
    <p:sldId id="286" r:id="rId10"/>
    <p:sldId id="272" r:id="rId11"/>
    <p:sldId id="283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ED6"/>
    <a:srgbClr val="7E1E70"/>
    <a:srgbClr val="2EB5B8"/>
    <a:srgbClr val="37C9CD"/>
    <a:srgbClr val="59D2D5"/>
    <a:srgbClr val="E06361"/>
    <a:srgbClr val="75B77D"/>
    <a:srgbClr val="A3CFA8"/>
    <a:srgbClr val="8D9DD8"/>
    <a:srgbClr val="FEF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jpg"/><Relationship Id="rId5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jpg"/><Relationship Id="rId5" Type="http://schemas.openxmlformats.org/officeDocument/2006/relationships/image" Target="../media/image17.jpg"/><Relationship Id="rId4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8.jpg"/><Relationship Id="rId7" Type="http://schemas.openxmlformats.org/officeDocument/2006/relationships/image" Target="../media/image2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19.jpg"/><Relationship Id="rId4" Type="http://schemas.openxmlformats.org/officeDocument/2006/relationships/image" Target="../media/image31.jpg"/><Relationship Id="rId9" Type="http://schemas.openxmlformats.org/officeDocument/2006/relationships/image" Target="../media/image2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jpg"/><Relationship Id="rId5" Type="http://schemas.openxmlformats.org/officeDocument/2006/relationships/image" Target="../media/image16.jpg"/><Relationship Id="rId4" Type="http://schemas.openxmlformats.org/officeDocument/2006/relationships/image" Target="../media/image25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다섯째마당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활용하기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(generator)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가상의 이미지를 만들어 내는 공장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처음에는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픽셀 값으로 채워진 가짜 이미지로 시작해서 판별자의 판별 결과에 따라 지속적으로 업데이트하며 점차 원하는 이미지를 만들어 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생성자가 가짜 이미지를 만들 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이용한다고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신경망을 이미 배웠는데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사용되는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신경망은 앞서 나온 것과 조금 차이가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(optimizer)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사용하는 최적화 과정이나 컴파일하는 과정이 없다는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판별과 학습이 이곳 생성자에서 일어나는 것이 아니기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67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일부 매개변수를 삭제하는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과정이 없는 대신 앞 장에서 배운 패딩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(padding)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과정이 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빈 곳을 채워서 같은 크기로 맞추는 패딩 과정이 여기서 다시 등장하는 이유는 입력 크기와 출력 크기를 똑같이 맞추기 위해서임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이동하며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만들 때 이미지의 크기가 처음보다 줄어든다는 것을 떠올려 보면 패딩 과정이 왜 필요한지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76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6C1D2F-05A3-4A90-979A-7C090A044CA3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19-2 | </a:t>
            </a:r>
            <a:r>
              <a:rPr lang="ko-KR" altLang="en-US" sz="1600" b="1" dirty="0"/>
              <a:t>생성자의 결과물이 실제 데이터와 같은 크기여야 하므로 차원 축소 문제를 </a:t>
            </a:r>
            <a:endParaRPr lang="en-US" altLang="ko-KR" sz="1600" b="1" dirty="0"/>
          </a:p>
          <a:p>
            <a:r>
              <a:rPr lang="en-US" altLang="ko-KR" sz="1600" b="1" dirty="0"/>
              <a:t>    </a:t>
            </a:r>
            <a:r>
              <a:rPr lang="ko-KR" altLang="en-US" sz="1600" b="1" dirty="0"/>
              <a:t>해결해야 한다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E6E010-B00D-4E1C-AECD-4A0814455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6" y="2112700"/>
            <a:ext cx="53054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패딩 과정을 통해 생성자가 만들어 내는 이미지의 크기를 조절해야 하는 이유는 판별자가 비교할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진짜’와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똑같은 크기가 되어야 하기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인식을 사용한다면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사진이 가로가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픽셀이고 세로가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픽셀의 크기로 되어 있으므로 생성자에서 만들어질 이미지 역시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크기가 되어야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93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패딩 함수는 이러한 문제를 쉽게 처리할 수 있도록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도와줌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padding='same'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설정을 통해 입력과 출력의 크기가 다를 경우 자동으로 크기를 확장해 주고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확장된 공간에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채워 넣을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19-3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758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6C1D2F-05A3-4A90-979A-7C090A044CA3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19-3 | </a:t>
            </a:r>
            <a:r>
              <a:rPr lang="ko-KR" altLang="en-US" sz="1600" b="1" dirty="0"/>
              <a:t>패딩을 이용하면 커널을 거친 후에도 차원의 변동이 없게 만들 수 있다</a:t>
            </a:r>
            <a:r>
              <a:rPr lang="en-US" altLang="ko-KR" sz="1600" b="1" dirty="0"/>
              <a:t>!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27723-C4AE-49E6-82ED-A3A836358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3" y="1931218"/>
            <a:ext cx="61722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패딩 외에도 알아야 할 것들이 몇 가지 더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제안자들은 학습에 꼭 필요한 옵션들을 제시했는데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그중 하나가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배치 정규화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(Batch Normalization)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정규화란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입력 데이터의 평균이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분산이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되도록 재배치하는 것인데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층으로 입력될 값을 일정하게 재배치하는 역할을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통해 층의 개수가 늘어나도 안정적인 학습을 진행할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이를 쉽게 적용할 수 있게끔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BatchNormalization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823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생성자의 활성화 함수로는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쓰고 판별자로 넘겨주기 직전에는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tanh()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쓰고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Tanh(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쓰면 출력되는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사이로 맞출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판별자에 입력될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손글씨의 픽셀 범위도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-1~1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맞추면 판별 조건이 모두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갖추어짐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53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설명한 내용을 코드로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641FA-B923-4336-98ED-E22E77757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2219253"/>
            <a:ext cx="7105650" cy="1990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40381-87A4-4163-8D45-1CC6727C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4" y="4177891"/>
            <a:ext cx="70675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08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   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부터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차례로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92B8AA-8409-4DBF-AE9F-6685E375C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36" y="1931218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FF340B-833F-4D47-8E99-B0DC8B70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2218038"/>
            <a:ext cx="7105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오토인코더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491449" y="1180788"/>
            <a:ext cx="6347534" cy="132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247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임의로 정한 노드의 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아니어도 충분한 노드를 마련해 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크기의 랜덤 벡터를 준비해 집어넣으라는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꼭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아니어도 좋음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적절한 숫자를 임의로 넣어 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주의할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7*7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이는 이미지의 최초 크기를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이미지의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7×7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이미지를 넣어 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534469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와    을 보면 답이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UpSampling2D()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UpSampling2D()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이미지의 가로세로 크기를 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배씩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늘려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7×7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    레이어를 지나며 그 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14×14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레이어를 지나며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작은 크기의 이미지를 점점 늘려 가면서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,   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지나치게 하는 것이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특징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9D0D2-F811-4C50-A8DA-56FADFC02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08776"/>
            <a:ext cx="209550" cy="20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150439-7241-4AC2-AB2D-79FD6238D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82" y="1923064"/>
            <a:ext cx="180975" cy="180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CED0D2-3CAD-460C-9927-97D90A35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64" y="2910537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A83070-ACDA-450C-B001-3A940ECED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319" y="2910537"/>
            <a:ext cx="180975" cy="1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21A1E8-CB0D-42FA-BD79-FD2416E0C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96" y="3526535"/>
            <a:ext cx="190500" cy="190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9A370E-19CB-418A-8EAC-0715161EC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0" y="3519877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5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Upsampling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합쳐 놓은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Conv2DTranspose()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함수도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각각 없애고 이 함수 하나만 써도 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이해를 돕기 위해 두 개로 나누어 쓰고 설명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67BB54-1528-4C96-89E3-C87C99E74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40131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01D22F-23A7-45B6-B07F-D947F6FA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43" y="2249656"/>
            <a:ext cx="190500" cy="190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5B4878-B4FA-4610-A491-CD2A873F6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27" y="2252152"/>
            <a:ext cx="180975" cy="180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95E0DC-0D4D-4BCC-A9AF-CE3D8979B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52" y="2252152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9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레이어가 받아들일 수 있는 형태로 바꾸어 주는 코드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부분에 들어갈 형태로 정해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346D2-19B3-4009-AE81-4B8D1EBC0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1218"/>
            <a:ext cx="209550" cy="20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2106D6-B0C0-46C5-8D1F-C7EE2B81E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1151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그리고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배씩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(up)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샘플링을 한 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과정을 처리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 크기를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해서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커널을 썼음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앞서 설명했듯이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padding='same'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조건 때문에 모자라는 부분은 자동으로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채워짐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4CC3B5-8233-47CD-AE14-C19FB4579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AB40EB-915A-4525-81CC-1C3FA7172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43" y="1904014"/>
            <a:ext cx="190500" cy="190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F20073-3626-4C55-AF4F-2C22FE227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69" y="1906510"/>
            <a:ext cx="180975" cy="180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EDE278-6148-411D-8C5E-435A53E2A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94" y="1906510"/>
            <a:ext cx="180975" cy="1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83FBC3-D7F8-4FE6-B431-A29711CB9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54" y="2827824"/>
            <a:ext cx="70770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과    에서 활성화 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리키렐루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썼음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기존에 사용하던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쓸 경우 학습이 불안정해지는 경우가 많아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조금 변형한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Leaky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8C7D8E-4C38-4F49-81CD-22D3700B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94489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AC42D0-D7B9-4F78-8F1D-E9426C02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07" y="1913539"/>
            <a:ext cx="1714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9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음수이면 무조건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되어 뉴런들이 일찍 소실되는 단점을 보완하기 위해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이하에서도 작은 값을 갖게 만드는 활성화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이용해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(0.2)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형태로 설정하면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작을 경우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곱하라는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B4DF54-C615-4A3D-84F3-6EF2AFE1B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083358"/>
            <a:ext cx="70580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데이터의 배치를 정규 분포로 만드는 배치 정규화가 진행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0CF2B4-B0F2-485C-9D13-504DA614B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931218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9F577F-B5B1-4397-BA35-B4F5B2FC4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22" y="1931218"/>
            <a:ext cx="171450" cy="171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8DFE6E-293A-43BB-A1E1-096A95826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213229"/>
            <a:ext cx="7105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끝으로    에서 한 번 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과정을 거친 후 판별자로 값을 넘길 준비를 마침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이야기한 대로 활성화 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tanh()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썼음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56231-F113-4585-82CA-6E0F1120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7" y="1923064"/>
            <a:ext cx="180975" cy="180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FE20FB-0E1B-439B-904D-582B94CFB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56364"/>
            <a:ext cx="7077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4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14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세상에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세상에 없는 얼굴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C73676-AE6D-4DC3-BD43-2884FF342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86925"/>
            <a:ext cx="62293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생성자에서 넘어온 이미지가 가짜인지 진짜인지를 판별해 주는 장치인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(discriminator)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부분은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신경망의 구조를 그대로 가지고 와서 만들면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신경망이란 원래 무언가를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개와 고양이 사진을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구별하는 데 최적화된 알고리즘이기 때문에 그 목적 그대로 사용하면 되는 것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79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진짜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아니면 가짜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둘 중 하나를 결정하는 문제이므로 컴파일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사용된 이진 로스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binary_crossentropy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최적화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adam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그대로 쓰겠음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배웠던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(Dropout(0.3))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다시 사용하고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 절에서 다룬 배치 정규화와 패딩도 그대로 넣어 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957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주의할 점은 이 판별자는 가짜인지 진짜인지를 판별만 해 줄 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자기 자신이 학습을 해서는 안 된다는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판별자가 얻은 가중치는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자신이 학습하는 데 쓰이는 것이 아니라 생성자로 넘겨주어 생성자가 업데이트된 이미지를 만들도록 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판별자를 만들 때는 가중치를 저장하는 학습 기능을 꺼 주어야 함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059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과정을 코드로 정리해 보면 다음과 같음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52FA86-C5B8-4855-8D11-51BF7492E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4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살펴보면 노드의 수는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정했고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설정해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커널이 사용된다는 것을 알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5EEDC8-FB35-45A5-BB8C-41AAFF3E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07" y="1931218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054ED5-1149-425B-AB03-09A9628AD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42" y="1931218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C7DF74-6D92-48EA-AAB0-1877400A4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49681"/>
            <a:ext cx="71056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87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strides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옵션이 처음 등장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strides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커널 윈도를 몇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이동시킬지 정하는 옵션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특별한 설정이 없으면 커널 윈도는 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움직임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strides=2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설정했다는 것은 커널 윈도를 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움직이라는 뜻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850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strides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써서 커널 윈도를 여러 칸 움직이게 하는 이유는 무엇일까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가로세로 크기가 더 줄어들어 새로운 특징을 뽑아 주는 효과가 생기기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드롭아웃이나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풀링처럼 새로운 필터를 적용한 효과가 생기는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생성자에서는 출력 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맞추어야 하기 때문에 오히려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업샘플링을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통해 가로세로의 수를 늘려 주었지만 판별자는 진짜와 가짜만 구분하면 되기 때문에 그럴 필요가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strides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,   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차원을 줄여 주는 기능을 적극적으로 사용하면서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 본래의 목적을 달성하면 됨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ED4FE6-7588-4DE8-94D4-9B2BEBFA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83" y="3507485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C55620-6F07-4106-90E7-5E1E96E3A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64" y="3521772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진위를 가려내는 장치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판별자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활성화 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사용한 것을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×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진행된 과정을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바꾸어 주는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Flatten()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마지막 활성화 함수로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sigmoid()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사용하는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판별의 결과가 진짜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혹은 가짜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둘 중에 하나가 되어야 하므로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sigmoid()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썼음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이제 이진 로스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binary_crossentropy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최적화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adam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써서 판별자에 필요한 준비를 마무리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앞서 설명한 대로 판별이 끝나고 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자신이 학습되지 않게끔 학습 기능을 꺼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Discriminator.trainable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= False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옵션으로 이를 설정할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FD3E25-B0DD-4F63-A069-F54BD157D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1931218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76B9AE-61D9-4E8A-8741-4E0BBBB2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15" y="1940743"/>
            <a:ext cx="190500" cy="190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93C7A7-D60F-499B-8D74-978C47241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2287756"/>
            <a:ext cx="171450" cy="171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6E227D-6F5A-4334-B77D-24E80BD9E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15" y="2278231"/>
            <a:ext cx="180975" cy="180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A617E2-8F84-4DF2-B30A-0C5FC8BA9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33" y="3181615"/>
            <a:ext cx="180975" cy="180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FC4BF77-555A-4F70-A405-3AEEA5C019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83" y="3774642"/>
            <a:ext cx="20002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6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98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생성자와 판별자를 연결시키고 학습을 진행하며 기타 여러 가지 옵션을 설정하는 순서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생성자와 판별자를 연결시킨다는 것은 생성자에서 나온 출력을 판별자에 넣어서 진위 여부를 판별하게 만든다는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쪽에 나온 그림에 생성자를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G(),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데이터를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하여 다시 나타내면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19-4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3B8B5EC-1F11-4602-9ECC-4496DBA31C19}"/>
              </a:ext>
            </a:extLst>
          </p:cNvPr>
          <p:cNvSpPr txBox="1">
            <a:spLocks/>
          </p:cNvSpPr>
          <p:nvPr/>
        </p:nvSpPr>
        <p:spPr>
          <a:xfrm>
            <a:off x="597117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19-4 | </a:t>
            </a:r>
            <a:r>
              <a:rPr lang="ko-KR" altLang="en-US" sz="1600" b="1" dirty="0"/>
              <a:t>생성자 모델이 </a:t>
            </a:r>
            <a:r>
              <a:rPr lang="en-US" altLang="ko-KR" sz="1600" b="1" dirty="0"/>
              <a:t>G(), </a:t>
            </a:r>
            <a:r>
              <a:rPr lang="ko-KR" altLang="en-US" sz="1600" b="1" dirty="0" err="1"/>
              <a:t>판별자</a:t>
            </a:r>
            <a:r>
              <a:rPr lang="ko-KR" altLang="en-US" sz="1600" b="1" dirty="0"/>
              <a:t> 모델이 </a:t>
            </a:r>
            <a:r>
              <a:rPr lang="en-US" altLang="ko-KR" sz="1600" b="1" dirty="0"/>
              <a:t>D(), </a:t>
            </a:r>
            <a:r>
              <a:rPr lang="ko-KR" altLang="en-US" sz="1600" b="1" dirty="0"/>
              <a:t>실제 데이터가 </a:t>
            </a:r>
            <a:r>
              <a:rPr lang="en-US" altLang="ko-KR" sz="1600" b="1" dirty="0"/>
              <a:t>x, </a:t>
            </a:r>
            <a:r>
              <a:rPr lang="ko-KR" altLang="en-US" sz="1600" b="1" dirty="0"/>
              <a:t>입력 값이 </a:t>
            </a:r>
            <a:r>
              <a:rPr lang="en-US" altLang="ko-KR" sz="1600" b="1" dirty="0"/>
              <a:t>input</a:t>
            </a:r>
            <a:r>
              <a:rPr lang="ko-KR" altLang="en-US" sz="1600" b="1" dirty="0"/>
              <a:t>일 때 </a:t>
            </a:r>
            <a:endParaRPr lang="en-US" altLang="ko-KR" sz="1600" b="1" dirty="0"/>
          </a:p>
          <a:p>
            <a:r>
              <a:rPr lang="en-US" altLang="ko-KR" sz="1600" b="1" dirty="0"/>
              <a:t>    GAN</a:t>
            </a:r>
            <a:r>
              <a:rPr lang="ko-KR" altLang="en-US" sz="1600" b="1" dirty="0"/>
              <a:t>의 기본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A1C3E-F3DB-4308-B90D-54A0B577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4042300"/>
            <a:ext cx="59817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1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세상에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세상에 없는 얼굴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 사진을 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세계 각국에서 살아가는 인종과 성별이 다른 여러 사람들의 사진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아무도 위 사진 속 사람들을 직접 만난 적은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세상에 존재하는 이들이 아니기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만들어 낸 가상의 얼굴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434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입력 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input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넣은 결과는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G(input)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넣은 결과는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D(G(input))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D(G(input))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주장하지만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판별자는 실제 데이터인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만든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만이 참이라고 여김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그러다 학습이 진행될수록 생성자가 만든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G(input)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실제와 너무나 가까워져서 이것으로 만든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D(G(input))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실제 데이터로 만든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잘 구별하지 못하게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너무나 유사해진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D(G(input))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판별자가 더는 구별하지 못하게 되어 정확도가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0.5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가까워질 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비로소 생성자는 자신의 역할을 다하게 되어 학습은 종료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321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이것을 코드로 만들겠음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17A191-08AB-4527-A206-39F53E98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184424"/>
            <a:ext cx="70961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0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벡터를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Input(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 집어넣어 생성자에 입력할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ginput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만드는 과정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는 생성자 모델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generator(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   에서 만든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ginput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입력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 출력되는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이미지가 그대로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discriminator( 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입력 값으로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들어감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판별자는 이 입력 값을 가지고 참과 거짓을 판별하는데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dis_output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Model()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ginput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값과    에서 구한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dis_output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넣어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이름의 새로운 모델을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참과 거짓을 구분하는 이진 로스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binary_crossentropy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최적화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adam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사용해     에서 만든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컴파일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드디어 생성자와 판별자를 연결하는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모델까지 만들었음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A0FF1-7B6B-46C2-89B6-95E38CE4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52DB86-32D5-4CF2-A71B-C4C146AE4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2507288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329FD-F1CF-4F28-AA7C-F685438A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87" y="2507288"/>
            <a:ext cx="209550" cy="209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B06532-ABE8-4645-A528-704F207B5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7" y="4036388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6DE21A-961E-4ED6-B9F6-4EF7BEB5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0" y="4036388"/>
            <a:ext cx="209550" cy="209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CDDD73-575F-473C-B6B4-4FA604DEF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4638747"/>
            <a:ext cx="209550" cy="209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118042-62B5-4479-9AF6-7AF73720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04" y="4890053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01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지금까지 모든 과정을 실행할 함수를 만들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gan_train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 학습이 진행되도록 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변수는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그리고 중간 과정을 저장할 때 몇 번마다 한 번씩 저장할지 정하는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saving_interval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세 가지로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판별자에서 사용할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데이터도 불러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생성자 편에서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tanh()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사용한 이유는 지금 불러올 이 데이터의 픽셀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지정하기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위해서였음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값으로 되어 있는 픽셀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-1~1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바꾸려면 현재의 픽셀 값에서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127.5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뺀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127.5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나누면 됨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318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2B056B-3FEE-4750-AAB2-8099F6A36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816004"/>
            <a:ext cx="7124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0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한 번에 몇 개의 실제 이미지와 몇 개의 가상 이미지를 판별자에 넣을지 결정하는 변수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이미지를 랜덤하게 불러와 판별자에 집어넣는 과정은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이미지를 입력했으므로 ‘모두 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레이블을 붙임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079C5-CBA9-4C65-94CF-83FD8AC5E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29000"/>
            <a:ext cx="7067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에서는 ‘모두 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레이블 값을 가진 배열을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길이만큼 만들어    에서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random(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사용해서 실제 이미지를 랜덤하게 선택해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np.random.randint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(a, b, c)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 숫자 중 하나를 랜덤하게 선택해 가져오는 과정을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반복하라는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개수 사이의 숫자를 랜덤하게 선택해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만큼 반복해서 가져오게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에서는    에서 선택된 숫자에 해당하는 이미지를 불러옴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882283-700D-4167-A704-FFA6AA20E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9A505A-3C50-4B4B-8821-B65AC8F82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45" y="2219253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42C7F-78A5-45F8-83E7-1D3C951DC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04" y="2564895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5063713-792F-4E4F-808E-FA5A5B217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4350712"/>
            <a:ext cx="209550" cy="209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C04A95-6C52-4BF8-9F34-9417B85E9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49" y="4350712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11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train_on_batch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써서 판별을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train_on_batch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입력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레이블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(y)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받아서 딱 한 번 학습을 실시해 모델을 업데이트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만든 이미지를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넣고    에서 만든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놓아 준비를 마침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7A98F-BE9D-4C56-AB64-8375B782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894489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A0416-A5B2-487C-8EA4-CC324A779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852930"/>
            <a:ext cx="209550" cy="209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2879CB-065A-4471-81E9-B1A807ED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95" y="2852930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16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이미지에 이어서 이번에는 생성자에서 만든 가상의 이미지를 판별자에 넣겠음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가상의 이미지는 ‘모두 거짓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레이블을 준비해 붙임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학습이 반복될수록 가짜라는 레이블을 붙인 이미지들에 대한 예측 결과가 거짓으로 나올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070E4-5926-4D38-AE29-347C5B244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70675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8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에서는 ‘모두 거짓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레이블 값을 가진 열을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길이만큼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생성자에 집어넣을 가상 이미지를 만듭니다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정수가 아니기 때문에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np.random.normal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조금 전과 마찬가지로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np.random.normal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(a, b, c)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형태를 가지며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 실수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랜덤으로 뽑으라는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자리에 있는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100)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열을 뽑으라는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   에서 만들어진 값이 생성자에 들어가고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결괏값이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gen_imgs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에서는    에서 만든 값에    에서 만든 ‘모두 거짓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레이블이 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이대로 판별자로 입력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58EC00-11EA-4685-AC24-90D6AE82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B6A9F1-F83D-41E2-A8B4-E62B0AA6D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40131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544ACD-175C-4A5C-8867-359A9B0E0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777155"/>
            <a:ext cx="209550" cy="209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03E471-1A47-47B9-9E60-9879A909D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54" y="3777155"/>
            <a:ext cx="209550" cy="209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145D61-5815-4FC2-A47D-4F9D0213A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4097266"/>
            <a:ext cx="209550" cy="209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09DF2B-1366-44EE-B4B3-DB743FE07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54" y="4097266"/>
            <a:ext cx="209550" cy="209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F445CE-3EC7-451C-B3AC-CB6B4799E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53" y="4097266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세상에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세상에 없는 얼굴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생성적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적대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(Generative Adversarial Networks)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줄여서 ‘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부르는 알고리즘을 이용해 만든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원리를 활용해 가상 이미지를 생성하는 알고리즘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얼굴을 만든다면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픽셀들이 어떻게 조합되어야 우리가 생각하는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얼굴’의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형상이 되는지 딥러닝 알고리즘이 예측한 결과가 앞에 나온 이미지</a:t>
            </a:r>
          </a:p>
        </p:txBody>
      </p:sp>
    </p:spTree>
    <p:extLst>
      <p:ext uri="{BB962C8B-B14F-4D97-AF65-F5344CB8AC3E}">
        <p14:creationId xmlns:p14="http://schemas.microsoft.com/office/powerpoint/2010/main" val="65943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실제 이미지를 넣은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d_loss_real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가상 이미지를 입력한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d_loss_fake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안에서 번갈아 가며 진위를 판단하기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 계산되는 오차의 평균을 구하면 판별자의 오차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d_loss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다음과 같이 정리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D5EA12-3300-4612-AD80-01E4FC64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4481"/>
            <a:ext cx="70961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0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마지막 단계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판별자와 생성자를 연결해서 만든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모델을 이용해 생성자의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g_loss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train_on_batch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앞서 만든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gen_imgs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생성자의 레이블은 무조건 참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 해놓고 판별자로 넘김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이번에도 앞서 만든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true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배열로 레이블을 붙임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A9E6E9-661E-4407-BC57-657A10080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774642"/>
            <a:ext cx="70675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89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학습이 진행되는 동안 생성자와 판별자의 오차가 출력되게 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32C21D-124D-4DDA-A768-66B9E1004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1628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24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실행할 준비를 마쳤음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배운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모든 과정을 한곳에 모으면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A798DE-CDB2-4F4C-BC1D-9497E4CF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564895"/>
            <a:ext cx="7105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48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5C9D94-5D7F-4D14-A9DF-EFC874A4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912384"/>
            <a:ext cx="71628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3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EAED53-146A-486F-B738-9BC1D9355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96125" cy="318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9A4965-ACB1-45D8-9A37-9A3375966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4984389"/>
            <a:ext cx="7086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98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42019-C062-45AF-9A60-3BD6B60F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1" y="1872071"/>
            <a:ext cx="71818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C14D95-94C9-4BEB-ABB5-E9987CB2A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" y="1873611"/>
            <a:ext cx="7143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6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0C1EF9-1C6F-4DA0-954E-5D844C6E3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79" y="1915450"/>
            <a:ext cx="7134225" cy="30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E07D90-C866-4A98-92D8-DC915934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4" y="2220250"/>
            <a:ext cx="71247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6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C267AE-6C27-4FDA-A661-811EC680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06058"/>
            <a:ext cx="7143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7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세상에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세상에 없는 얼굴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이름에는 적대적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(adversarial,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서로 대립 관계에 있는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이란 단어가 들어 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알고리즘의 성격을 잘 말해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진짜 같은 가짜를 만들기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알고리즘 내부에서는 ‘적대적’ 경합을 진행하기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적대적 경합을 쉽게 설명하기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아이디어를 처음으로 제안한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이안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굿펠로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(Ian Goodfellow)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그의 논문에서 위조지폐범과 경찰의 예를 들었음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진짜 지폐와 똑같은 위조지폐를 만들기 위해 애쓰는 위조지폐범과 이를 가려내기 위해 노력하는 경찰 사이의 경합이 결국 더 정교한 위조지폐를 만들어 낸다는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한쪽은 가짜를 만들고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한쪽은 진짜와 비교하는 경합 과정을 이용하는 것이 바로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원리</a:t>
            </a:r>
          </a:p>
        </p:txBody>
      </p:sp>
    </p:spTree>
    <p:extLst>
      <p:ext uri="{BB962C8B-B14F-4D97-AF65-F5344CB8AC3E}">
        <p14:creationId xmlns:p14="http://schemas.microsoft.com/office/powerpoint/2010/main" val="2456858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463CFB-8BAD-4EA5-92ED-6734747D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28235"/>
            <a:ext cx="7105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8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68165-082A-41FC-B818-9B89F652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86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41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1217C-A5C3-4E4A-9144-981DCFFAF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1873611"/>
            <a:ext cx="71723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0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F4A176-A190-4316-A4E1-01B13625A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891963"/>
            <a:ext cx="7162800" cy="34956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75A08A8-25BC-4F36-91EC-3D103342CFB8}"/>
              </a:ext>
            </a:extLst>
          </p:cNvPr>
          <p:cNvSpPr txBox="1">
            <a:spLocks/>
          </p:cNvSpPr>
          <p:nvPr/>
        </p:nvSpPr>
        <p:spPr>
          <a:xfrm>
            <a:off x="1288401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19-5 | GAN </a:t>
            </a:r>
            <a:r>
              <a:rPr lang="ko-KR" altLang="en-US" sz="1600" b="1" dirty="0"/>
              <a:t>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643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AF511-DA62-4761-B5B4-BE2F9E92C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91" y="1879696"/>
            <a:ext cx="71818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9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31BBC0-05FC-4688-9234-3FA08BA92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919167"/>
            <a:ext cx="70961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0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적대적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 2000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 진행했을 때의 결과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점점 숫자에 가까운 형태가 만들어짐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생성된 이미지들은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gan_images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폴더에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846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99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이용해 가상의 이미지를 만드는 또 하나의 유명한 알고리즘이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오토인코더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(Auto-Encoder, AE)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설명한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이해했다면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핵심적인 부분은 이미 거의 이해한 셈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장으로 넘어가기 전에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의미를 알아보고 실습해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143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비슷한 결과를 만들지만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다른 성질을 지니고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세상에 존재하지 않는 완전한 가상의 것을 만들어 내는 반면에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입력 데이터의 특징을 효율적으로 담아낸 이미지를 만들어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사람의 얼굴을 만들면 진짜 같아 보여도 실제로는 존재하지 않는 완전한 가상 이미지가 만들어짐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사람의 얼굴을 만들 경우 초점이 좀 흐릿하고 윤곽이 불명확하지만 사람의 특징을 유추할 수 있는 것들이 모여 이미지가 만들어짐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10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세상에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0102BB5-2CF2-414D-BCA5-F40C96E9B0C4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19-1 | </a:t>
            </a:r>
            <a:r>
              <a:rPr lang="ko-KR" altLang="en-US" sz="1600" b="1" dirty="0"/>
              <a:t>생성자는 판별자가 구별할 수 없을 만큼 정교한 가짜를 만드는 것이 목표</a:t>
            </a:r>
            <a:r>
              <a:rPr lang="en-US" altLang="ko-KR" sz="1600" b="1" dirty="0"/>
              <a:t>!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629D68-8C79-481D-85D3-ADEFF058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31218"/>
            <a:ext cx="61055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2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D677FB-A578-4A24-886F-A865D9673E8F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19-6 | GAN</a:t>
            </a:r>
            <a:r>
              <a:rPr lang="ko-KR" altLang="en-US" sz="1600" b="1" dirty="0"/>
              <a:t>으로 만든 이미지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왼쪽</a:t>
            </a:r>
            <a:r>
              <a:rPr lang="en-US" altLang="ko-KR" sz="1600" b="1" dirty="0"/>
              <a:t>), </a:t>
            </a:r>
            <a:r>
              <a:rPr lang="ko-KR" altLang="en-US" sz="1600" b="1" dirty="0" err="1"/>
              <a:t>오토인코더로</a:t>
            </a:r>
            <a:r>
              <a:rPr lang="ko-KR" altLang="en-US" sz="1600" b="1" dirty="0"/>
              <a:t> 만든 이미지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오른쪽</a:t>
            </a:r>
            <a:r>
              <a:rPr lang="en-US" altLang="ko-KR" sz="1600" b="1" dirty="0"/>
              <a:t>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0EEC98-866F-4A80-866D-ABB6BEBD2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2" y="1935933"/>
            <a:ext cx="50292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985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과연 어디에 활용할 수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영상 의학 분야 등 아직 데이터 수가 충분하지 않은 분야에서 사용될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데이터는 현실 세계의 정보를 담고 있어야 하므로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세상에 존재하지 않는 가상의 것을 집어넣으면 예상치 못한 결과를 가져올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데이터의 특징을 잘 담아내는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오토인코더라면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부족한 학습 데이터 수를 효과적으로 늘려 주는 효과를 기대할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1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학습보다 훨씬 쉬움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원리를 이해했다면 매우 수월하게 익힐 수 있을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원리를 그림으로 표현하면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19-7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703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D677FB-A578-4A24-886F-A865D9673E8F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19-7 | </a:t>
            </a:r>
            <a:r>
              <a:rPr lang="ko-KR" altLang="en-US" sz="1600" b="1" dirty="0" err="1"/>
              <a:t>오토인코더의</a:t>
            </a:r>
            <a:r>
              <a:rPr lang="ko-KR" altLang="en-US" sz="1600" b="1" dirty="0"/>
              <a:t> 구조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입력 값</a:t>
            </a:r>
            <a:r>
              <a:rPr lang="en-US" altLang="ko-KR" sz="1600" b="1" dirty="0"/>
              <a:t>(X)</a:t>
            </a:r>
            <a:r>
              <a:rPr lang="ko-KR" altLang="en-US" sz="1600" b="1" dirty="0"/>
              <a:t>과 출력 값</a:t>
            </a:r>
            <a:r>
              <a:rPr lang="en-US" altLang="ko-KR" sz="1600" b="1" dirty="0"/>
              <a:t>(X') </a:t>
            </a:r>
            <a:r>
              <a:rPr lang="ko-KR" altLang="en-US" sz="1600" b="1" dirty="0"/>
              <a:t>사이에 차원이 작은 노드가 포함됨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0925D-889D-47A6-8334-EBD130325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31218"/>
            <a:ext cx="4686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4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19-7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보면 입력한 이미지와 똑같은 크기로 출력층을 만들었음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입력층보다 적은 수의 노드를 가진 은닉층을 중간에 넣어서 차원을 줄여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소실된 데이터를 복원하기 위해 학습을 시작하고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통해 입력 데이터의 특징을 효율적으로 응축한 새로운 출력이 나오는 원리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027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가장 핵심이 되는 인코딩과 디코딩 과정을 코딩해 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FFDA8-6E66-49B1-90C3-915814C34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63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9C65FA-C2F4-4B0B-8542-CCEC3CA5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73611"/>
            <a:ext cx="70961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265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~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입력된 값의 차원을 축소시키는 인코딩 부분이고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~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다시 차원을 점차 늘려 입력 값과 똑같은 크기의 출력 값을 내보내는 디코딩 부분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부분이 하나의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Sequential(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함수로 쭉 이어져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모델을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인코딩 파트에서 입력 크기를 줄이는 방법으로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,    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반대로 디코딩 부분에서는 크기를 늘리기 위해 앞에서 배운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UpSampling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썼음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,   ,   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6226D-03BB-4FC5-9AB0-20D80E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5934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5BFD76-1738-4221-B247-1EE787C1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50" y="1935934"/>
            <a:ext cx="190500" cy="19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2093E3-62BD-4DF7-BF6E-DA84C30A2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54" y="1931218"/>
            <a:ext cx="180975" cy="180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4AAA1-DF8D-4EA4-81A3-269C8BCA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955" y="3198572"/>
            <a:ext cx="190500" cy="190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E6DE73-B932-48AD-B082-2A93D4E9F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96" y="1935980"/>
            <a:ext cx="171450" cy="171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47931-ECCA-4C54-8939-BCFDB43EF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46" y="2852930"/>
            <a:ext cx="209550" cy="209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D7EBE3-8A8B-42DC-BB6E-66DF825CC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52" y="2852930"/>
            <a:ext cx="209550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00136E-F876-408E-8A55-C9E186C782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78" y="3199943"/>
            <a:ext cx="171450" cy="1714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E036DB-E732-423E-9A6B-0555CC4AE1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52" y="3199943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156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놓치지 말아야 할 것은    에서 입력된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크기가 층을 지나면서 어떻게 바뀌는지 파악하는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입력된 값은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MaxPooling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지나면서 절반씩 줄어들 것이고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Upsampling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  ,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지나면서 두 배로 늘어남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이상한 점이 하나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어째서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MaxPooling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층은 두 번이 나오고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Upsampling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층은 세 번이 나올까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이대로라면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처음 입력된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더 크게 출력되는 것은 아닐까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56226D-03BB-4FC5-9AB0-20D80E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52" y="1894489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4AAA1-DF8D-4EA4-81A3-269C8BCA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06" y="2795323"/>
            <a:ext cx="190500" cy="190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647931-ECCA-4C54-8939-BCFDB43EF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96" y="2528166"/>
            <a:ext cx="209550" cy="209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D7EBE3-8A8B-42DC-BB6E-66DF825CC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02" y="2528166"/>
            <a:ext cx="209550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C00136E-F876-408E-8A55-C9E186C78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86" y="2795323"/>
            <a:ext cx="171450" cy="1714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E036DB-E732-423E-9A6B-0555CC4AE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43" y="2795323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4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해답은     에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잘 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padding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옵션이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크기를 유지시켜 주는 패딩 과정이 없으므로 커널이 적용되면서 크기가 줄어듦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다시 확인하기 위해 전체 구조를 확인해 보면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  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99BB82-4A28-4EE1-8477-2E959636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7" y="1904014"/>
            <a:ext cx="200025" cy="200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1D8935-A0AD-4836-8F77-EB2C082F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77" y="2910537"/>
            <a:ext cx="190500" cy="190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B1F32D-3E16-4B3F-94C8-45292CF0F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211598"/>
            <a:ext cx="70961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세상에 없는 얼굴 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세상에 없는 얼굴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가짜를 만들어 내는 파트를 ‘생성자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(Generator)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진위를 가려내는 파트를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(Discriminator)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기본 구조 위에 여러 아이디어를 더한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변형 알고리즘들이 지금도 계속해서 발표되고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페이스북의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연구 팀이 만들어 발표한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(Deep Convolutional GAN)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그중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우리가 앞서 배운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적용한 알고리즘인데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되게끔 해 주었다고 해도 과언이 아닐 만큼 불안정하던 초기의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크게 보완해 주었음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지금부터 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직접 만들고 그 원리를 공부해 보자</a:t>
            </a:r>
          </a:p>
        </p:txBody>
      </p:sp>
    </p:spTree>
    <p:extLst>
      <p:ext uri="{BB962C8B-B14F-4D97-AF65-F5344CB8AC3E}">
        <p14:creationId xmlns:p14="http://schemas.microsoft.com/office/powerpoint/2010/main" val="42434843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E9FDB-E3F6-4023-8E14-64B8033D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873611"/>
            <a:ext cx="71628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68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90BAF2-894A-4190-A634-25786C0D4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66" y="1873611"/>
            <a:ext cx="7153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4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구조에서    에서    로 넘어갈 때 다른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층과 달리 벡터 값이 줄어들었음에 주의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padding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적용되지 않았고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설정되었으므로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커널이 훑고 지나가면서 벡터의 차원을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만큼 줄였음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 층의 벡터 값이 처음 입력 값과 같은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크기가 되는 것을 확인하면 모든 준비가 된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134CD0-669E-40C3-8648-AFF8D734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27" y="1931218"/>
            <a:ext cx="180975" cy="180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FAEC30-716B-4CF8-8357-95187431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97" y="1931217"/>
            <a:ext cx="180975" cy="1809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B03EC0-6DB2-4BAC-A6CA-8350B7E01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68706"/>
            <a:ext cx="1809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825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이를 사용해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완성하면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0C62D-65C8-406E-9090-27FC7D8B1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245290"/>
            <a:ext cx="71628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74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CAB100-14BA-4A12-9595-41411EE02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6" y="1857976"/>
            <a:ext cx="7172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40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E99715-F6EF-4694-B16C-92B00F83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056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930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DA9894-199B-4DBD-BCBD-3F797AAE3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73611"/>
            <a:ext cx="71342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678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6B418-7B74-4DDC-92C1-9BF61705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3" y="1864158"/>
            <a:ext cx="7096125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41ED65-8AEC-4A93-B01E-41C9DD049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3083358"/>
            <a:ext cx="70770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975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23366-4248-4EB5-98E2-F81DF855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9" y="1797242"/>
            <a:ext cx="7115175" cy="485775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60BB7DB-D699-49A7-AC63-D6DCEA305C01}"/>
              </a:ext>
            </a:extLst>
          </p:cNvPr>
          <p:cNvSpPr txBox="1">
            <a:spLocks/>
          </p:cNvSpPr>
          <p:nvPr/>
        </p:nvSpPr>
        <p:spPr>
          <a:xfrm>
            <a:off x="1230794" y="441120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19-8 | </a:t>
            </a:r>
            <a:r>
              <a:rPr lang="ko-KR" altLang="en-US" sz="1600" b="1" dirty="0"/>
              <a:t>원본 이미지와 </a:t>
            </a:r>
            <a:r>
              <a:rPr lang="ko-KR" altLang="en-US" sz="1600" b="1" dirty="0" err="1"/>
              <a:t>오토인코더</a:t>
            </a:r>
            <a:r>
              <a:rPr lang="ko-KR" altLang="en-US" sz="1600" b="1" dirty="0"/>
              <a:t>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9718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이미지의 특징을 추출하는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오토인코더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결과에서 첫 번째 줄이 테스트로 사용된 원본 이미지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번째 줄이 원본의 특징을 고스란히 담은 채 만들어진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이미지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3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가짜 제조 공장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생성자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4626</TotalTime>
  <Words>3638</Words>
  <Application>Microsoft Office PowerPoint</Application>
  <PresentationFormat>화면 슬라이드 쇼(4:3)</PresentationFormat>
  <Paragraphs>375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89</vt:i4>
      </vt:variant>
    </vt:vector>
  </HeadingPairs>
  <TitlesOfParts>
    <vt:vector size="99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세상에 없는 얼굴 GAN, 오토인코더</vt:lpstr>
      <vt:lpstr>  세상에 없는 얼굴 GAN, 오토인코더</vt:lpstr>
      <vt:lpstr>  세상에 없는 얼굴 GAN, 오토인코더</vt:lpstr>
      <vt:lpstr>  세상에 없는 얼굴 GAN, 오토인코더</vt:lpstr>
      <vt:lpstr>  세상에 없는 얼굴 GAN, 오토인코더</vt:lpstr>
      <vt:lpstr>  세상에 없는 얼굴 GAN, 오토인코더</vt:lpstr>
      <vt:lpstr>PowerPoint 프레젠테이션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1 가짜 제조 공장, 생성자</vt:lpstr>
      <vt:lpstr>PowerPoint 프레젠테이션</vt:lpstr>
      <vt:lpstr>2 진위를 가려내는 장치, 판별자</vt:lpstr>
      <vt:lpstr>2 진위를 가려내는 장치, 판별자</vt:lpstr>
      <vt:lpstr>2 진위를 가려내는 장치, 판별자</vt:lpstr>
      <vt:lpstr>2 진위를 가려내는 장치, 판별자</vt:lpstr>
      <vt:lpstr>2 진위를 가려내는 장치, 판별자</vt:lpstr>
      <vt:lpstr>2 진위를 가려내는 장치, 판별자</vt:lpstr>
      <vt:lpstr>2 진위를 가려내는 장치, 판별자</vt:lpstr>
      <vt:lpstr>2 진위를 가려내는 장치, 판별자</vt:lpstr>
      <vt:lpstr>PowerPoint 프레젠테이션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3 적대적 신경망 실행하기</vt:lpstr>
      <vt:lpstr>PowerPoint 프레젠테이션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  <vt:lpstr>4 이미지의 특징을 추출하는 오토인코더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714</cp:revision>
  <cp:lastPrinted>2016-08-10T06:58:55Z</cp:lastPrinted>
  <dcterms:created xsi:type="dcterms:W3CDTF">2013-04-05T19:58:06Z</dcterms:created>
  <dcterms:modified xsi:type="dcterms:W3CDTF">2022-04-13T04:55:02Z</dcterms:modified>
</cp:coreProperties>
</file>